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69" r:id="rId3"/>
    <p:sldMasterId id="2147483674" r:id="rId4"/>
    <p:sldMasterId id="2147483680" r:id="rId5"/>
    <p:sldMasterId id="2147483692" r:id="rId6"/>
    <p:sldMasterId id="2147483710" r:id="rId7"/>
  </p:sldMasterIdLst>
  <p:notesMasterIdLst>
    <p:notesMasterId r:id="rId42"/>
  </p:notesMasterIdLst>
  <p:handoutMasterIdLst>
    <p:handoutMasterId r:id="rId43"/>
  </p:handoutMasterIdLst>
  <p:sldIdLst>
    <p:sldId id="424" r:id="rId8"/>
    <p:sldId id="426" r:id="rId9"/>
    <p:sldId id="435" r:id="rId10"/>
    <p:sldId id="433" r:id="rId11"/>
    <p:sldId id="437" r:id="rId12"/>
    <p:sldId id="438" r:id="rId13"/>
    <p:sldId id="439" r:id="rId14"/>
    <p:sldId id="440" r:id="rId15"/>
    <p:sldId id="353" r:id="rId16"/>
    <p:sldId id="395" r:id="rId17"/>
    <p:sldId id="396" r:id="rId18"/>
    <p:sldId id="397" r:id="rId19"/>
    <p:sldId id="441" r:id="rId20"/>
    <p:sldId id="401" r:id="rId21"/>
    <p:sldId id="402" r:id="rId22"/>
    <p:sldId id="403" r:id="rId23"/>
    <p:sldId id="404" r:id="rId24"/>
    <p:sldId id="405" r:id="rId25"/>
    <p:sldId id="406" r:id="rId26"/>
    <p:sldId id="407" r:id="rId27"/>
    <p:sldId id="408" r:id="rId28"/>
    <p:sldId id="442" r:id="rId29"/>
    <p:sldId id="409" r:id="rId30"/>
    <p:sldId id="411" r:id="rId31"/>
    <p:sldId id="412" r:id="rId32"/>
    <p:sldId id="432" r:id="rId33"/>
    <p:sldId id="413" r:id="rId34"/>
    <p:sldId id="414" r:id="rId35"/>
    <p:sldId id="415" r:id="rId36"/>
    <p:sldId id="416" r:id="rId37"/>
    <p:sldId id="427" r:id="rId38"/>
    <p:sldId id="445" r:id="rId39"/>
    <p:sldId id="419" r:id="rId40"/>
    <p:sldId id="444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E5F9D-4E78-47E6-87EC-C0D868DE1027}">
          <p14:sldIdLst>
            <p14:sldId id="424"/>
            <p14:sldId id="426"/>
            <p14:sldId id="435"/>
            <p14:sldId id="433"/>
          </p14:sldIdLst>
        </p14:section>
        <p14:section name="Web Basics Module" id="{AECFDD44-C66D-4670-BF03-A942FEC18DB3}">
          <p14:sldIdLst>
            <p14:sldId id="437"/>
            <p14:sldId id="438"/>
            <p14:sldId id="439"/>
            <p14:sldId id="440"/>
          </p14:sldIdLst>
        </p14:section>
        <p14:section name="HTML &amp; CSS Course Program" id="{5C3ACF25-2D5D-4556-AA4F-C04EF4F865B4}">
          <p14:sldIdLst>
            <p14:sldId id="353"/>
            <p14:sldId id="395"/>
            <p14:sldId id="396"/>
          </p14:sldIdLst>
        </p14:section>
        <p14:section name="Trainers Team" id="{529C0FC0-85D1-413F-A408-951D1EA61DE8}">
          <p14:sldIdLst>
            <p14:sldId id="397"/>
            <p14:sldId id="441"/>
            <p14:sldId id="401"/>
          </p14:sldIdLst>
        </p14:section>
        <p14:section name="Course Details" id="{EBB723C3-F079-4345-9CE8-2FAAAAE75379}">
          <p14:sldIdLst>
            <p14:sldId id="402"/>
            <p14:sldId id="403"/>
            <p14:sldId id="404"/>
            <p14:sldId id="405"/>
          </p14:sldIdLst>
        </p14:section>
        <p14:section name="Evaluation and Exams" id="{B92E97C3-623B-4CEB-9BA3-A97FAECCCC4F}">
          <p14:sldIdLst>
            <p14:sldId id="406"/>
            <p14:sldId id="407"/>
            <p14:sldId id="408"/>
            <p14:sldId id="442"/>
            <p14:sldId id="409"/>
          </p14:sldIdLst>
        </p14:section>
        <p14:section name="Resources" id="{E1338D06-C096-4564-8C26-0E31F6149CAD}">
          <p14:sldIdLst>
            <p14:sldId id="411"/>
            <p14:sldId id="412"/>
            <p14:sldId id="432"/>
            <p14:sldId id="413"/>
            <p14:sldId id="414"/>
            <p14:sldId id="415"/>
            <p14:sldId id="416"/>
          </p14:sldIdLst>
        </p14:section>
        <p14:section name="Conclusion" id="{668BD41B-DB1B-4096-BB58-0C25E7CEA892}">
          <p14:sldIdLst>
            <p14:sldId id="427"/>
            <p14:sldId id="445"/>
            <p14:sldId id="419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4B0F0"/>
    <a:srgbClr val="00B0F0"/>
    <a:srgbClr val="F0A22E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00" autoAdjust="0"/>
    <p:restoredTop sz="94533" autoAdjust="0"/>
  </p:normalViewPr>
  <p:slideViewPr>
    <p:cSldViewPr>
      <p:cViewPr varScale="1">
        <p:scale>
          <a:sx n="88" d="100"/>
          <a:sy n="88" d="100"/>
        </p:scale>
        <p:origin x="402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13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6422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7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0143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4093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4957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207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426112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9719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420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7444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414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680897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5715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942499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4660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0131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2413411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30130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9862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4038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10000" b="1" dirty="0">
                <a:solidFill>
                  <a:srgbClr val="F3BE60"/>
                </a:solidFill>
              </a:rPr>
              <a:t>Questions?</a:t>
            </a:r>
            <a:endParaRPr lang="en-US" sz="100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5199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31616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39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9767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450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14874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504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37795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6676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479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3089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160">
          <p15:clr>
            <a:srgbClr val="F26B43"/>
          </p15:clr>
        </p15:guide>
        <p15:guide id="4294967295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web-fundamentals-html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68/web-basics" TargetMode="External"/><Relationship Id="rId4" Type="http://schemas.openxmlformats.org/officeDocument/2006/relationships/image" Target="../media/image6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facebook.com/groups/softuni.web.basics.jan.2017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cebook.com/groups/softuni.web.basics.jan.2017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" TargetMode="External"/><Relationship Id="rId2" Type="http://schemas.openxmlformats.org/officeDocument/2006/relationships/hyperlink" Target="http://www.w3schools.com/htm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hyperlink" Target="https://www.codecademy.com/learn/learn-html-css" TargetMode="External"/><Relationship Id="rId4" Type="http://schemas.openxmlformats.org/officeDocument/2006/relationships/hyperlink" Target="http://css-tricks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22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25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0.png"/><Relationship Id="rId14" Type="http://schemas.openxmlformats.org/officeDocument/2006/relationships/hyperlink" Target="http://www.infragistics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0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2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http://www.infragistics.com/" TargetMode="External"/><Relationship Id="rId18" Type="http://schemas.openxmlformats.org/officeDocument/2006/relationships/image" Target="../media/image25.png"/><Relationship Id="rId3" Type="http://schemas.openxmlformats.org/officeDocument/2006/relationships/hyperlink" Target="http://www.luxoft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22.png"/><Relationship Id="rId17" Type="http://schemas.openxmlformats.org/officeDocument/2006/relationships/hyperlink" Target="http://www.superhosting.bg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netpeak.bg/" TargetMode="External"/><Relationship Id="rId10" Type="http://schemas.openxmlformats.org/officeDocument/2006/relationships/image" Target="../media/image21.png"/><Relationship Id="rId19" Type="http://schemas.openxmlformats.org/officeDocument/2006/relationships/hyperlink" Target="http://www.telenor.bg/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езултат с изображение за html c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740" y="3420775"/>
            <a:ext cx="4114634" cy="2880244"/>
          </a:xfrm>
          <a:prstGeom prst="roundRect">
            <a:avLst>
              <a:gd name="adj" fmla="val 15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94122" y="630409"/>
            <a:ext cx="7382341" cy="1513246"/>
          </a:xfrm>
        </p:spPr>
        <p:txBody>
          <a:bodyPr>
            <a:normAutofit/>
          </a:bodyPr>
          <a:lstStyle/>
          <a:p>
            <a:r>
              <a:rPr lang="en-US" dirty="0"/>
              <a:t>Web Fundamentals</a:t>
            </a:r>
            <a:br>
              <a:rPr lang="en-US" dirty="0"/>
            </a:br>
            <a:r>
              <a:rPr lang="en-US" dirty="0"/>
              <a:t>(HTML and CSS)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309355"/>
            <a:ext cx="7382341" cy="701701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000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699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1751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156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2868" y="3968769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5310023" y="3827074"/>
            <a:ext cx="957313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HTML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&amp; CSS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76" y="3763045"/>
            <a:ext cx="1275362" cy="12753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892" y="3721355"/>
            <a:ext cx="1141120" cy="132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3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 bIns="72000">
            <a:noAutofit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 and CSS Overview </a:t>
            </a:r>
            <a:r>
              <a:rPr lang="en-US" sz="3200" dirty="0"/>
              <a:t>– HTML basic tags, basic CSS, creating simple Web pages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 Structure </a:t>
            </a:r>
            <a:r>
              <a:rPr lang="en-US" sz="3200" dirty="0"/>
              <a:t>– structural tags, header, footer, main, aside, tables, multimedia and other tags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CSS Selectors and Rules </a:t>
            </a:r>
            <a:r>
              <a:rPr lang="en-US" sz="3200" dirty="0"/>
              <a:t>– basic CSS styling, CSS rules,</a:t>
            </a:r>
            <a:br>
              <a:rPr lang="en-US" sz="3200" dirty="0"/>
            </a:br>
            <a:r>
              <a:rPr lang="en-US" sz="3200" dirty="0"/>
              <a:t>selectors, pseudo-selectors, declaration, values…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CSS Presentation and Positioning </a:t>
            </a:r>
            <a:r>
              <a:rPr lang="en-US" sz="3200" dirty="0"/>
              <a:t>– styling text</a:t>
            </a:r>
            <a:br>
              <a:rPr lang="en-US" sz="3200" dirty="0"/>
            </a:br>
            <a:r>
              <a:rPr lang="en-US" sz="3200" dirty="0"/>
              <a:t>borders, background, size, margins, positioning…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Creating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Landing Pages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– Course Topics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2" y="4343400"/>
            <a:ext cx="2516198" cy="189697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Picture 2" descr="http://www.tecnoquo.com/wp-content/uploads/2009/08/cs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059" y="2955907"/>
            <a:ext cx="1182568" cy="121662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246"/>
            <a:ext cx="11804822" cy="5448953"/>
          </a:xfrm>
        </p:spPr>
        <p:txBody>
          <a:bodyPr>
            <a:noAutofit/>
          </a:bodyPr>
          <a:lstStyle/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/>
              <a:t>HTML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Forms</a:t>
            </a:r>
            <a:r>
              <a:rPr lang="en-US" sz="3200" dirty="0"/>
              <a:t> and Styling – HTML controls, styling forms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Responsive Design </a:t>
            </a:r>
            <a:r>
              <a:rPr lang="en-US" sz="3200" dirty="0"/>
              <a:t>– media queries, flex grid, fonts tables...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Transitions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Animations</a:t>
            </a:r>
            <a:r>
              <a:rPr lang="en-US" sz="3200" dirty="0"/>
              <a:t> – HTML5 transitions,</a:t>
            </a:r>
            <a:br>
              <a:rPr lang="en-US" sz="3200" dirty="0"/>
            </a:br>
            <a:r>
              <a:rPr lang="en-US" sz="3200" dirty="0"/>
              <a:t>HTML5 animations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Teamwork</a:t>
            </a:r>
            <a:r>
              <a:rPr lang="en-US" sz="3200" dirty="0"/>
              <a:t> Public Defenses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Popular Libraries </a:t>
            </a:r>
            <a:r>
              <a:rPr lang="en-US" sz="3200" dirty="0"/>
              <a:t>– Bootstrap,</a:t>
            </a:r>
            <a:br>
              <a:rPr lang="en-US" sz="3200" dirty="0"/>
            </a:br>
            <a:r>
              <a:rPr lang="en-US" sz="3200" dirty="0"/>
              <a:t>fonts, sliders, notifications, …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/>
              <a:t>Exam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Preparation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/>
              <a:t>Practical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Fundamentals – Course Topics (2)</a:t>
            </a:r>
          </a:p>
        </p:txBody>
      </p:sp>
      <p:pic>
        <p:nvPicPr>
          <p:cNvPr id="2052" name="Picture 4" descr="http://www.piniton.co.uk/images/badge-button-pin/I%20heart%20love%20css-search-tags-geek-computing-00000002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4103769"/>
            <a:ext cx="2277300" cy="21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7078" y="4038600"/>
            <a:ext cx="2238693" cy="2297346"/>
          </a:xfrm>
          <a:prstGeom prst="roundRect">
            <a:avLst>
              <a:gd name="adj" fmla="val 8401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2391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Training &amp; Inspiration Manager</a:t>
            </a:r>
            <a:br>
              <a:rPr lang="en-US" dirty="0"/>
            </a:br>
            <a:r>
              <a:rPr lang="en-US" dirty="0"/>
              <a:t>@ Software University (SoftUni)</a:t>
            </a:r>
          </a:p>
          <a:p>
            <a:pPr lvl="1" eaLnBrk="1" hangingPunct="1">
              <a:lnSpc>
                <a:spcPct val="95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/>
              <a:t> years as software developer</a:t>
            </a:r>
          </a:p>
          <a:p>
            <a:pPr lvl="1" eaLnBrk="1" hangingPunct="1">
              <a:lnSpc>
                <a:spcPct val="95000"/>
              </a:lnSpc>
            </a:pPr>
            <a:r>
              <a:rPr lang="en-US" dirty="0"/>
              <a:t>10+ years experience as trainer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Author of 7 programming books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Speaker at hundreds of events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Winner in International programming contests and Olympiads</a:t>
            </a:r>
          </a:p>
          <a:p>
            <a:pPr lvl="1">
              <a:lnSpc>
                <a:spcPct val="95000"/>
              </a:lnSpc>
            </a:pPr>
            <a:r>
              <a:rPr lang="da-DK" dirty="0"/>
              <a:t>Web site &amp; blog: </a:t>
            </a:r>
            <a:r>
              <a:rPr lang="da-DK" dirty="0">
                <a:hlinkClick r:id="rId2"/>
              </a:rPr>
              <a:t>www.nakov.com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212" y="1295400"/>
            <a:ext cx="3527683" cy="3729264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8743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/>
              <a:t>Teaching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assistants</a:t>
            </a:r>
          </a:p>
          <a:p>
            <a:pPr lvl="1"/>
            <a:r>
              <a:rPr lang="en-US" dirty="0"/>
              <a:t>Top students from SoftUni</a:t>
            </a:r>
          </a:p>
          <a:p>
            <a:pPr lvl="1"/>
            <a:r>
              <a:rPr lang="en-US" dirty="0"/>
              <a:t>Graduated the HTML course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1050059"/>
            <a:ext cx="3367200" cy="1921741"/>
          </a:xfrm>
          <a:prstGeom prst="rect">
            <a:avLst/>
          </a:prstGeom>
          <a:ln>
            <a:solidFill>
              <a:srgbClr val="64B0F0">
                <a:alpha val="49804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Web Fundamentals: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Lessons: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/>
              <a:t> hours (onsite + YouTube videos)</a:t>
            </a:r>
          </a:p>
          <a:p>
            <a:pPr>
              <a:lnSpc>
                <a:spcPct val="110000"/>
              </a:lnSpc>
            </a:pPr>
            <a:r>
              <a:rPr lang="en-US" dirty="0"/>
              <a:t>Practical exercises (in class):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40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Homework: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/>
              <a:t> hours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Exam preparation: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Exam: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Schedule: 25 Jan – 26 Mar 2017</a:t>
            </a:r>
          </a:p>
          <a:p>
            <a:pPr>
              <a:lnSpc>
                <a:spcPct val="110000"/>
              </a:lnSpc>
            </a:pPr>
            <a:r>
              <a:rPr lang="en-US" dirty="0"/>
              <a:t>Exam date: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26 March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Duration – Web Fundamentals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1371600"/>
            <a:ext cx="1981200" cy="198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&amp; CSS </a:t>
            </a:r>
            <a:r>
              <a:rPr lang="en-US" dirty="0"/>
              <a:t>–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standard for Web UI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Web-based applications are very popular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Runs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device </a:t>
            </a:r>
            <a:r>
              <a:rPr lang="en-US" dirty="0"/>
              <a:t>with a Web browser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HTML5 is currently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#1 job trend </a:t>
            </a:r>
            <a:r>
              <a:rPr lang="en-US" dirty="0"/>
              <a:t>based on the fastest growing keywords found in online job postings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HTML5 takes bigger chunk 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mobile application </a:t>
            </a:r>
            <a:r>
              <a:rPr lang="en-US" dirty="0"/>
              <a:t>market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 professional </a:t>
            </a:r>
            <a:r>
              <a:rPr lang="en-US" dirty="0"/>
              <a:t>should know HTML &amp; CSS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HTML &amp; CSS?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012" y="838015"/>
            <a:ext cx="1810669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Just learn English!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648200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574312"/>
            <a:ext cx="7185872" cy="820600"/>
          </a:xfrm>
        </p:spPr>
        <p:txBody>
          <a:bodyPr/>
          <a:lstStyle/>
          <a:p>
            <a:r>
              <a:rPr lang="en-US" dirty="0"/>
              <a:t>Web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13224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Web Basics Module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HTML &amp; CSS</a:t>
            </a:r>
            <a:br>
              <a:rPr lang="en-US" dirty="0"/>
            </a:br>
            <a:r>
              <a:rPr lang="en-US" dirty="0"/>
              <a:t>Course Program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512" y="1231496"/>
            <a:ext cx="3733800" cy="4814465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5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80%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Homework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10%</a:t>
            </a:r>
          </a:p>
          <a:p>
            <a:r>
              <a:rPr lang="en-US" dirty="0"/>
              <a:t>Teamwork project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10%</a:t>
            </a:r>
          </a:p>
          <a:p>
            <a:r>
              <a:rPr lang="en-US" dirty="0"/>
              <a:t>Forum activity – bonus up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10%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Scoring System for the "Web Fundamentals"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98" y="4296680"/>
            <a:ext cx="3485214" cy="19517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43198" y="1359844"/>
            <a:ext cx="3485214" cy="24715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2505236" y="4296397"/>
            <a:ext cx="3556559" cy="193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&amp; CSS exam</a:t>
            </a:r>
          </a:p>
          <a:p>
            <a:pPr>
              <a:spcBef>
                <a:spcPts val="1800"/>
              </a:spcBef>
            </a:pPr>
            <a:r>
              <a:rPr lang="en-US" dirty="0"/>
              <a:t>4 practical problems for 6 hours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Slice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screenshot</a:t>
            </a:r>
            <a:r>
              <a:rPr lang="en-US" dirty="0"/>
              <a:t> to HTML + CSS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Implement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form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(from screenshot to HTML + CSS)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Create a 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 </a:t>
            </a:r>
            <a:r>
              <a:rPr lang="en-US" dirty="0"/>
              <a:t>from screenshot</a:t>
            </a:r>
            <a:br>
              <a:rPr lang="en-US" dirty="0"/>
            </a:br>
            <a:r>
              <a:rPr lang="en-US" dirty="0"/>
              <a:t>(header + menu + sidebar + footer)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Make a Web site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Fundamentals Exam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4214525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1371600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screenshot</a:t>
            </a:r>
            <a:r>
              <a:rPr lang="en-US" dirty="0"/>
              <a:t> + 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images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texts</a:t>
            </a:r>
          </a:p>
          <a:p>
            <a:pPr lvl="1"/>
            <a:r>
              <a:rPr lang="en-US" dirty="0"/>
              <a:t>You should create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&amp; CSS </a:t>
            </a: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implement the page at the screenshot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Exam Problem</a:t>
            </a:r>
          </a:p>
        </p:txBody>
      </p:sp>
      <p:pic>
        <p:nvPicPr>
          <p:cNvPr id="1026" name="Picture 2" descr="http://designshack.co.uk/wp-content/uploads/copypastelist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674" y="3216419"/>
            <a:ext cx="3185865" cy="313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iles.softicons.com/download/system-icons/adobe-cs4-files-folders-icons-by-deleket/png/256/File%20Adobe%20Dreamweaver%20HTML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919" y="3862416"/>
            <a:ext cx="1872211" cy="187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cons.iconarchive.com/icons/treetog/file-type/256/css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455" y="3886632"/>
            <a:ext cx="1864157" cy="186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75505" y="4504910"/>
            <a:ext cx="364202" cy="696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5132335" y="4588019"/>
            <a:ext cx="914400" cy="400234"/>
          </a:xfrm>
          <a:prstGeom prst="rightArrow">
            <a:avLst>
              <a:gd name="adj1" fmla="val 39496"/>
              <a:gd name="adj2" fmla="val 65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755591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HTML and CSS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 day</a:t>
            </a:r>
            <a:r>
              <a:rPr lang="en-US" dirty="0"/>
              <a:t>!</a:t>
            </a:r>
          </a:p>
          <a:p>
            <a:r>
              <a:rPr lang="en-US" dirty="0"/>
              <a:t>Each lesson is followed by a few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lesson</a:t>
            </a:r>
          </a:p>
          <a:p>
            <a:r>
              <a:rPr lang="en-US" dirty="0"/>
              <a:t>Submission are accepted through: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24996" y="2851941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Web Fundamentals official course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Join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065212" y="1924966"/>
            <a:ext cx="100584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https://softuni.bg/courses/web-fundamentals-html5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065212" y="5627710"/>
            <a:ext cx="100584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https://softuni.bg/forum/categories/68/web-basics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Web Fundamentals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Group</a:t>
            </a:r>
            <a:endParaRPr lang="en-GB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6" y="3172656"/>
            <a:ext cx="10213976" cy="3103452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8" name="Rounded Rectangle 7"/>
          <p:cNvSpPr/>
          <p:nvPr/>
        </p:nvSpPr>
        <p:spPr>
          <a:xfrm>
            <a:off x="1217612" y="1989910"/>
            <a:ext cx="97536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hlinkClick r:id="rId4"/>
              </a:rPr>
              <a:t>facebook.com/groups/softuni.web.basics.jan.2017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990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/>
              <a:t> 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Slides </a:t>
            </a:r>
            <a:r>
              <a:rPr lang="en-US" dirty="0"/>
              <a:t>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5000"/>
              </a:lnSpc>
            </a:pPr>
            <a:r>
              <a:rPr lang="en-US" sz="3200" dirty="0"/>
              <a:t>W3School HTML Tutorial</a:t>
            </a:r>
          </a:p>
          <a:p>
            <a:pPr lvl="1">
              <a:lnSpc>
                <a:spcPct val="115000"/>
              </a:lnSpc>
            </a:pPr>
            <a:r>
              <a:rPr lang="en-US" sz="3000" dirty="0">
                <a:hlinkClick r:id="rId2"/>
              </a:rPr>
              <a:t>http://www.w3schools.com/html/</a:t>
            </a:r>
            <a:endParaRPr lang="en-US" sz="3000" dirty="0"/>
          </a:p>
          <a:p>
            <a:pPr>
              <a:lnSpc>
                <a:spcPct val="115000"/>
              </a:lnSpc>
            </a:pPr>
            <a:r>
              <a:rPr lang="en-US" dirty="0"/>
              <a:t>Learn to Code HTML &amp; CSS</a:t>
            </a:r>
          </a:p>
          <a:p>
            <a:pPr lvl="1">
              <a:lnSpc>
                <a:spcPct val="115000"/>
              </a:lnSpc>
            </a:pPr>
            <a:r>
              <a:rPr lang="en-US" dirty="0">
                <a:hlinkClick r:id="rId3"/>
              </a:rPr>
              <a:t>http://learn.shayhowe.com/html-css/</a:t>
            </a:r>
            <a:endParaRPr lang="en-US" dirty="0"/>
          </a:p>
          <a:p>
            <a:pPr>
              <a:lnSpc>
                <a:spcPct val="115000"/>
              </a:lnSpc>
            </a:pPr>
            <a:r>
              <a:rPr lang="en-US" dirty="0"/>
              <a:t>CSS Tricks</a:t>
            </a:r>
          </a:p>
          <a:p>
            <a:pPr lvl="1">
              <a:lnSpc>
                <a:spcPct val="115000"/>
              </a:lnSpc>
            </a:pPr>
            <a:r>
              <a:rPr lang="en-US" dirty="0">
                <a:hlinkClick r:id="rId4"/>
              </a:rPr>
              <a:t>http://css-tricks.com</a:t>
            </a:r>
            <a:endParaRPr lang="en-US" dirty="0"/>
          </a:p>
          <a:p>
            <a:pPr>
              <a:lnSpc>
                <a:spcPct val="115000"/>
              </a:lnSpc>
            </a:pPr>
            <a:r>
              <a:rPr lang="en-US" sz="3200" noProof="1"/>
              <a:t>Codecademy</a:t>
            </a:r>
            <a:r>
              <a:rPr lang="en-US" sz="3200" dirty="0"/>
              <a:t> HTML &amp; CSS Interactive Tutorials</a:t>
            </a:r>
          </a:p>
          <a:p>
            <a:pPr lvl="1">
              <a:lnSpc>
                <a:spcPct val="115000"/>
              </a:lnSpc>
            </a:pPr>
            <a:r>
              <a:rPr lang="en-US" sz="3000" dirty="0">
                <a:hlinkClick r:id="rId5"/>
              </a:rPr>
              <a:t>https://www.codecademy.com/learn/learn-html-css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&amp; CSS Tutorials</a:t>
            </a:r>
          </a:p>
        </p:txBody>
      </p:sp>
      <p:pic>
        <p:nvPicPr>
          <p:cNvPr id="3076" name="Picture 4" descr="https://innovationportal.org/sites/default/files/Video%20tutorial%20ico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1447800"/>
            <a:ext cx="2914650" cy="341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2" y="3325653"/>
            <a:ext cx="5677887" cy="2951322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#html-softuni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will need a good text editor, e.g.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Notepad++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You may try many HTML authoring tools like: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WebStorm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Code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Sublime Text / Atom / Brackets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Microsoft Visual Studio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Netbeans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4098" name="Picture 2" descr="http://www.awebstudio.com/wp-content/uploads/tool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599" y="3846368"/>
            <a:ext cx="2251364" cy="2251364"/>
          </a:xfrm>
          <a:prstGeom prst="roundRect">
            <a:avLst>
              <a:gd name="adj" fmla="val 215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-GU9uyq5JF-g/UkP9UlsSiAI/AAAAAAAAATU/oFVLcdB5ZFI/s1600/text_icon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631" y="1371600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212" y="3882988"/>
            <a:ext cx="2216920" cy="21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"Web Fundamentals" course teaches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steps in HTML &amp; CSS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Training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curriculum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HTML, tags, tables, forms, semantic HTML,</a:t>
            </a:r>
            <a:br>
              <a:rPr lang="en-US" sz="3000" dirty="0"/>
            </a:br>
            <a:r>
              <a:rPr lang="en-US" sz="3000" dirty="0"/>
              <a:t>CSS, styles, positioning, layout, responsive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Practical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4 practical problems for 6 hours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484" y="1395187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847012" y="4452301"/>
            <a:ext cx="3544199" cy="1872299"/>
            <a:chOff x="998778" y="2709000"/>
            <a:chExt cx="7687634" cy="351073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HTML &amp; 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977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– Course 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15205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003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</a:t>
            </a:r>
            <a:r>
              <a:rPr lang="en-US" sz="3200" dirty="0"/>
              <a:t>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>
                <a:hlinkClick r:id="rId4" action="ppaction://hlinkfile"/>
              </a:rPr>
              <a:t>softuni.org</a:t>
            </a:r>
            <a:endParaRPr lang="en-US" dirty="0" smtClean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</a:t>
            </a:r>
            <a:r>
              <a:rPr lang="en-US" noProof="1"/>
              <a:t>University </a:t>
            </a:r>
            <a:r>
              <a:rPr lang="en-US" noProof="1" smtClean="0"/>
              <a:t>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 </a:t>
            </a:r>
            <a:r>
              <a:rPr lang="en-US" dirty="0" smtClean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6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8" name="Picture 1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819" y="2661600"/>
            <a:ext cx="2113939" cy="1125018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820" y="1226382"/>
            <a:ext cx="2113939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84" y="1229072"/>
            <a:ext cx="2519230" cy="967343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9318" y="2661600"/>
            <a:ext cx="4497427" cy="1125018"/>
          </a:xfrm>
          <a:prstGeom prst="roundRect">
            <a:avLst>
              <a:gd name="adj" fmla="val 3159"/>
            </a:avLst>
          </a:prstGeom>
        </p:spPr>
      </p:pic>
      <p:pic>
        <p:nvPicPr>
          <p:cNvPr id="23" name="Picture 22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8612" y="4250944"/>
            <a:ext cx="3232130" cy="997200"/>
          </a:xfrm>
          <a:prstGeom prst="roundRect">
            <a:avLst>
              <a:gd name="adj" fmla="val 2953"/>
            </a:avLst>
          </a:prstGeom>
        </p:spPr>
      </p:pic>
      <p:pic>
        <p:nvPicPr>
          <p:cNvPr id="24" name="Picture 23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4412" y="4250944"/>
            <a:ext cx="4838688" cy="1009256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49318" y="1226382"/>
            <a:ext cx="4497427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07001" y="5677327"/>
            <a:ext cx="7174822" cy="658865"/>
          </a:xfrm>
          <a:prstGeom prst="roundRect">
            <a:avLst>
              <a:gd name="adj" fmla="val 3159"/>
            </a:avLst>
          </a:prstGeom>
        </p:spPr>
      </p:pic>
      <p:pic>
        <p:nvPicPr>
          <p:cNvPr id="27" name="Picture 26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2900" y="2661600"/>
            <a:ext cx="2531350" cy="1125018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54426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773698"/>
            <a:ext cx="8938472" cy="820600"/>
          </a:xfrm>
        </p:spPr>
        <p:txBody>
          <a:bodyPr/>
          <a:lstStyle/>
          <a:p>
            <a:r>
              <a:rPr lang="en-US" dirty="0"/>
              <a:t>Web Basics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064" y="5681766"/>
            <a:ext cx="10605148" cy="719034"/>
          </a:xfrm>
        </p:spPr>
        <p:txBody>
          <a:bodyPr/>
          <a:lstStyle/>
          <a:p>
            <a:r>
              <a:rPr lang="en-US" dirty="0"/>
              <a:t>4 Months Web Front-End Basics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692" y="956497"/>
            <a:ext cx="6733893" cy="34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7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front-end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 times weekly</a:t>
            </a:r>
            <a:r>
              <a:rPr lang="en-US" dirty="0"/>
              <a:t>, lots of live coding and exercises</a:t>
            </a:r>
          </a:p>
          <a:p>
            <a:pPr>
              <a:spcBef>
                <a:spcPts val="1800"/>
              </a:spcBef>
            </a:pPr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Fundamentals 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+ CSS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HTML, document structure, CSS, selectors, rules, presentation and positioning, landing pages, forms, responsive design, transitions, animations, practical exam</a:t>
            </a:r>
          </a:p>
          <a:p>
            <a:pPr>
              <a:spcBef>
                <a:spcPts val="1800"/>
              </a:spcBef>
            </a:pPr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WordPress Basics</a:t>
            </a:r>
          </a:p>
          <a:p>
            <a:pPr lvl="1"/>
            <a:r>
              <a:rPr lang="en-US" dirty="0"/>
              <a:t>CMS systems, WordPress, hosting, install and configure, create / edit content, themes, plugins, custom themes, practical project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Basics: Module Goals</a:t>
            </a:r>
          </a:p>
        </p:txBody>
      </p:sp>
    </p:spTree>
    <p:extLst>
      <p:ext uri="{BB962C8B-B14F-4D97-AF65-F5344CB8AC3E}">
        <p14:creationId xmlns:p14="http://schemas.microsoft.com/office/powerpoint/2010/main" val="204420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Basics 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865813" y="2876044"/>
            <a:ext cx="3663938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prstClr val="black"/>
                </a:solidFill>
              </a:rPr>
              <a:t>WordPress Basics</a:t>
            </a:r>
            <a:endParaRPr lang="bg-BG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final project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2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3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29-March-2017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Project Defense: 7-May-2017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7652" y="2876046"/>
            <a:ext cx="5212080" cy="3524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Web Fundamentals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(HTML &amp; CSS)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8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2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25-</a:t>
            </a:r>
            <a:r>
              <a:rPr lang="en-US" sz="1800" dirty="0"/>
              <a:t>Jan-2017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26-March-2017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26360" y="2876044"/>
            <a:ext cx="1497252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Web Basics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Second week of May 2017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25-Jan-2017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049112" y="1504890"/>
            <a:ext cx="1236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May-2017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6356" y="1990563"/>
            <a:ext cx="11221462" cy="532600"/>
            <a:chOff x="-153988" y="1990563"/>
            <a:chExt cx="11221462" cy="532600"/>
          </a:xfrm>
        </p:grpSpPr>
        <p:cxnSp>
          <p:nvCxnSpPr>
            <p:cNvPr id="71" name="Straight Connector 70"/>
            <p:cNvCxnSpPr>
              <a:cxnSpLocks/>
            </p:cNvCxnSpPr>
            <p:nvPr/>
          </p:nvCxnSpPr>
          <p:spPr>
            <a:xfrm>
              <a:off x="-153988" y="2249541"/>
              <a:ext cx="11221462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29042" y="19905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130322" y="19978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189202" y="21237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490186" y="21237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838996" y="21310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790338" y="21310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5103812" y="2123713"/>
              <a:ext cx="0" cy="26630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4440130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336336" y="19978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0937619" y="20052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323012" y="21237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696200" y="21237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996351" y="21310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cxnSpLocks/>
            </p:cNvCxnSpPr>
            <p:nvPr/>
          </p:nvCxnSpPr>
          <p:spPr>
            <a:xfrm>
              <a:off x="10297336" y="21310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646144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7008812" y="21237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713412" y="19978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/>
            </p:cNvCxnSpPr>
            <p:nvPr/>
          </p:nvCxnSpPr>
          <p:spPr>
            <a:xfrm>
              <a:off x="-38532" y="2119884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5700277" y="1504890"/>
            <a:ext cx="1793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29-March-2017</a:t>
            </a:r>
          </a:p>
        </p:txBody>
      </p:sp>
    </p:spTree>
    <p:extLst>
      <p:ext uri="{BB962C8B-B14F-4D97-AF65-F5344CB8AC3E}">
        <p14:creationId xmlns:p14="http://schemas.microsoft.com/office/powerpoint/2010/main" val="44088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44" grpId="0" animBg="1"/>
      <p:bldP spid="4" grpId="0"/>
      <p:bldP spid="50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row: Bent 24"/>
          <p:cNvSpPr/>
          <p:nvPr/>
        </p:nvSpPr>
        <p:spPr>
          <a:xfrm flipV="1">
            <a:off x="2597961" y="4464526"/>
            <a:ext cx="1773379" cy="1449972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8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Professions @ SoftUni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https://softuni.bg/trainings/courses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Arrow: Bent 24"/>
          <p:cNvSpPr/>
          <p:nvPr/>
        </p:nvSpPr>
        <p:spPr>
          <a:xfrm>
            <a:off x="2603933" y="1538572"/>
            <a:ext cx="1767407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Arrow: Right 38"/>
          <p:cNvSpPr/>
          <p:nvPr/>
        </p:nvSpPr>
        <p:spPr>
          <a:xfrm rot="19926997">
            <a:off x="3982608" y="319332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Arrow: Right 39"/>
          <p:cNvSpPr/>
          <p:nvPr/>
        </p:nvSpPr>
        <p:spPr>
          <a:xfrm rot="1386174">
            <a:off x="4009261" y="3977981"/>
            <a:ext cx="371272" cy="304800"/>
          </a:xfrm>
          <a:prstGeom prst="rightArrow">
            <a:avLst>
              <a:gd name="adj1" fmla="val 50000"/>
              <a:gd name="adj2" fmla="val 43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https://softuni.bg/curriculum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468" y="2506333"/>
            <a:ext cx="2390622" cy="2475533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 Module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7798" y="3099185"/>
            <a:ext cx="2125962" cy="806724"/>
          </a:xfrm>
          <a:prstGeom prst="roundRect">
            <a:avLst>
              <a:gd name="adj" fmla="val 7452"/>
            </a:avLst>
          </a:prstGeom>
          <a:solidFill>
            <a:schemeClr val="accent1">
              <a:lumMod val="50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Fundamentals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17799" y="4019165"/>
            <a:ext cx="2125962" cy="825542"/>
          </a:xfrm>
          <a:prstGeom prst="roundRect">
            <a:avLst>
              <a:gd name="adj" fmla="val 7452"/>
            </a:avLst>
          </a:prstGeom>
          <a:solidFill>
            <a:schemeClr val="accent1">
              <a:lumMod val="50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Technologies</a:t>
            </a:r>
          </a:p>
        </p:txBody>
      </p:sp>
      <p:sp>
        <p:nvSpPr>
          <p:cNvPr id="44" name="Arrow: Bent 27"/>
          <p:cNvSpPr/>
          <p:nvPr/>
        </p:nvSpPr>
        <p:spPr>
          <a:xfrm flipV="1">
            <a:off x="684919" y="2210216"/>
            <a:ext cx="723626" cy="1770151"/>
          </a:xfrm>
          <a:prstGeom prst="bentArrow">
            <a:avLst>
              <a:gd name="adj1" fmla="val 21646"/>
              <a:gd name="adj2" fmla="val 33078"/>
              <a:gd name="adj3" fmla="val 39879"/>
              <a:gd name="adj4" fmla="val 46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57268" y="1295400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57268" y="2582678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29250" y="3869956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57268" y="51248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942996" y="3924091"/>
            <a:ext cx="1612844" cy="991017"/>
          </a:xfrm>
          <a:prstGeom prst="roundRect">
            <a:avLst>
              <a:gd name="adj" fmla="val 7452"/>
            </a:avLst>
          </a:prstGeom>
          <a:solidFill>
            <a:schemeClr val="accent1">
              <a:lumMod val="75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141177" y="1295400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46041" y="2582678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0041" y="1295400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670041" y="2582678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729250" y="5124824"/>
            <a:ext cx="1499254" cy="991017"/>
          </a:xfrm>
          <a:prstGeom prst="roundRect">
            <a:avLst>
              <a:gd name="adj" fmla="val 7452"/>
            </a:avLst>
          </a:prstGeom>
          <a:solidFill>
            <a:schemeClr val="accent1">
              <a:lumMod val="75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</p:txBody>
      </p:sp>
      <p:sp>
        <p:nvSpPr>
          <p:cNvPr id="56" name="Arrow: Right 55"/>
          <p:cNvSpPr/>
          <p:nvPr/>
        </p:nvSpPr>
        <p:spPr>
          <a:xfrm>
            <a:off x="5698077" y="16385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Arrow: Right 56"/>
          <p:cNvSpPr/>
          <p:nvPr/>
        </p:nvSpPr>
        <p:spPr>
          <a:xfrm>
            <a:off x="7222077" y="16385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Arrow: Right 57"/>
          <p:cNvSpPr/>
          <p:nvPr/>
        </p:nvSpPr>
        <p:spPr>
          <a:xfrm>
            <a:off x="5698077" y="29262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Arrow: Right 58"/>
          <p:cNvSpPr/>
          <p:nvPr/>
        </p:nvSpPr>
        <p:spPr>
          <a:xfrm>
            <a:off x="7222077" y="29262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Arrow: Right 59"/>
          <p:cNvSpPr/>
          <p:nvPr/>
        </p:nvSpPr>
        <p:spPr>
          <a:xfrm>
            <a:off x="6185204" y="42139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Arrow: Right 60"/>
          <p:cNvSpPr/>
          <p:nvPr/>
        </p:nvSpPr>
        <p:spPr>
          <a:xfrm>
            <a:off x="6185204" y="54715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942996" y="5124824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</a:t>
            </a:r>
          </a:p>
        </p:txBody>
      </p:sp>
      <p:sp>
        <p:nvSpPr>
          <p:cNvPr id="63" name="Arrow: Right 62"/>
          <p:cNvSpPr/>
          <p:nvPr/>
        </p:nvSpPr>
        <p:spPr>
          <a:xfrm>
            <a:off x="8423204" y="54687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Arrow: Right 32"/>
          <p:cNvSpPr/>
          <p:nvPr/>
        </p:nvSpPr>
        <p:spPr>
          <a:xfrm>
            <a:off x="8413476" y="419748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466996" y="38699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270241" y="1295400"/>
            <a:ext cx="95062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</a:t>
            </a:r>
          </a:p>
        </p:txBody>
      </p:sp>
      <p:sp>
        <p:nvSpPr>
          <p:cNvPr id="67" name="Arrow: Right 66"/>
          <p:cNvSpPr/>
          <p:nvPr/>
        </p:nvSpPr>
        <p:spPr>
          <a:xfrm>
            <a:off x="8822277" y="16385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270241" y="2589966"/>
            <a:ext cx="950621" cy="983730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</a:t>
            </a:r>
          </a:p>
        </p:txBody>
      </p:sp>
      <p:sp>
        <p:nvSpPr>
          <p:cNvPr id="69" name="Arrow: Right 68"/>
          <p:cNvSpPr/>
          <p:nvPr/>
        </p:nvSpPr>
        <p:spPr>
          <a:xfrm>
            <a:off x="8822277" y="2933073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718041" y="1290105"/>
            <a:ext cx="1154000" cy="991017"/>
          </a:xfrm>
          <a:prstGeom prst="roundRect">
            <a:avLst>
              <a:gd name="adj" fmla="val 7452"/>
            </a:avLst>
          </a:prstGeom>
          <a:solidFill>
            <a:schemeClr val="accent1">
              <a:lumMod val="75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</p:txBody>
      </p:sp>
      <p:sp>
        <p:nvSpPr>
          <p:cNvPr id="42" name="Arrow: Right 41"/>
          <p:cNvSpPr/>
          <p:nvPr/>
        </p:nvSpPr>
        <p:spPr>
          <a:xfrm>
            <a:off x="10297785" y="16385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718041" y="2589966"/>
            <a:ext cx="1154000" cy="991017"/>
          </a:xfrm>
          <a:prstGeom prst="roundRect">
            <a:avLst>
              <a:gd name="adj" fmla="val 7452"/>
            </a:avLst>
          </a:prstGeom>
          <a:solidFill>
            <a:schemeClr val="accent1">
              <a:lumMod val="75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</p:txBody>
      </p:sp>
      <p:sp>
        <p:nvSpPr>
          <p:cNvPr id="71" name="Arrow: Right 70"/>
          <p:cNvSpPr/>
          <p:nvPr/>
        </p:nvSpPr>
        <p:spPr>
          <a:xfrm>
            <a:off x="10297785" y="2938369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468" y="1219200"/>
            <a:ext cx="2255493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201355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5" grpId="0" animBg="1"/>
      <p:bldP spid="39" grpId="0" animBg="1"/>
      <p:bldP spid="40" grpId="0" animBg="1"/>
      <p:bldP spid="7" grpId="0" animBg="1"/>
      <p:bldP spid="6" grpId="0" animBg="1"/>
      <p:bldP spid="38" grpId="0" animBg="1"/>
      <p:bldP spid="44" grpId="0" animBg="1"/>
      <p:bldP spid="37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1" grpId="0" animBg="1"/>
      <p:bldP spid="42" grpId="0" animBg="1"/>
      <p:bldP spid="70" grpId="0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156" y="486475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Web Fundamentals (HTML + CSS)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35556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181" y="92768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74" y="2005390"/>
            <a:ext cx="1697507" cy="169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781" y="1974486"/>
            <a:ext cx="1518831" cy="175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6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951</TotalTime>
  <Words>1050</Words>
  <Application>Microsoft Office PowerPoint</Application>
  <PresentationFormat>Custom</PresentationFormat>
  <Paragraphs>274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2_SoftUni 16x9</vt:lpstr>
      <vt:lpstr>3_SoftUni 16x9</vt:lpstr>
      <vt:lpstr>5_SoftUni 16x9</vt:lpstr>
      <vt:lpstr>4_SoftUni 16x9</vt:lpstr>
      <vt:lpstr>Web Fundamentals (HTML and CSS)</vt:lpstr>
      <vt:lpstr>Table of Contents</vt:lpstr>
      <vt:lpstr>Have a Question?</vt:lpstr>
      <vt:lpstr>SoftUni Diamond Partners</vt:lpstr>
      <vt:lpstr>Web Basics Module @ SoftUni</vt:lpstr>
      <vt:lpstr>Web Basics: Module Goals</vt:lpstr>
      <vt:lpstr>Web Basics Module at SoftUni – Timeline</vt:lpstr>
      <vt:lpstr>Professions @ SoftUni</vt:lpstr>
      <vt:lpstr>Web Fundamentals (HTML + CSS)</vt:lpstr>
      <vt:lpstr>Web Fundamentals – Course Topics</vt:lpstr>
      <vt:lpstr>Web Fundamentals – Course Topics (2)</vt:lpstr>
      <vt:lpstr>The Trainers Team</vt:lpstr>
      <vt:lpstr>Trainers Team</vt:lpstr>
      <vt:lpstr>Teaching Assistants</vt:lpstr>
      <vt:lpstr>Web Fundamentals: More Details </vt:lpstr>
      <vt:lpstr>Training Duration – Web Fundamentals</vt:lpstr>
      <vt:lpstr>Why HTML &amp; CSS?</vt:lpstr>
      <vt:lpstr>Why English?</vt:lpstr>
      <vt:lpstr>Web Fundamentals</vt:lpstr>
      <vt:lpstr>Scoring System for the "Web Fundamentals"</vt:lpstr>
      <vt:lpstr>Web Fundamentals Exam</vt:lpstr>
      <vt:lpstr>Sample Exam Problem</vt:lpstr>
      <vt:lpstr>Homework Assignments</vt:lpstr>
      <vt:lpstr>Resources</vt:lpstr>
      <vt:lpstr>Course Web Site &amp; Forums</vt:lpstr>
      <vt:lpstr>Facebook Group</vt:lpstr>
      <vt:lpstr>Slides and Videos</vt:lpstr>
      <vt:lpstr>HTML &amp; CSS Tutorials</vt:lpstr>
      <vt:lpstr>Software University Learning System (SULS)</vt:lpstr>
      <vt:lpstr>Recommended Software</vt:lpstr>
      <vt:lpstr>Summary</vt:lpstr>
      <vt:lpstr>Web Fundamentals – Course Introduction</vt:lpstr>
      <vt:lpstr>License</vt:lpstr>
      <vt:lpstr>Free Trainings @ Software University</vt:lpstr>
    </vt:vector>
  </TitlesOfParts>
  <Manager/>
  <Company>Software University Foundation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Fundamentals: HTML &amp; CSS - Course Introduction</dc:title>
  <dc:subject>HTML &amp; CSS Training Course</dc:subject>
  <dc:creator/>
  <cp:keywords>SoftUni, Software University, programming, software development, software engineering, course, HTML, CSS, Web development</cp:keywords>
  <dc:description>Web Fundamentals (HTML &amp; CSS) course at SoftUni - https://softuni.bg/courses/web-fundamentals-html5</dc:description>
  <cp:lastModifiedBy>Inspiron</cp:lastModifiedBy>
  <cp:revision>57</cp:revision>
  <dcterms:created xsi:type="dcterms:W3CDTF">2014-01-02T17:00:34Z</dcterms:created>
  <dcterms:modified xsi:type="dcterms:W3CDTF">2017-01-25T21:59:42Z</dcterms:modified>
  <cp:category>HTML; CSS; Web;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